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8" r:id="rId2"/>
    <p:sldId id="281" r:id="rId3"/>
    <p:sldId id="287" r:id="rId4"/>
    <p:sldId id="283" r:id="rId5"/>
    <p:sldId id="284" r:id="rId6"/>
    <p:sldId id="285" r:id="rId7"/>
    <p:sldId id="280" r:id="rId8"/>
    <p:sldId id="272" r:id="rId9"/>
    <p:sldId id="286" r:id="rId10"/>
    <p:sldId id="288" r:id="rId11"/>
    <p:sldId id="273" r:id="rId12"/>
    <p:sldId id="282" r:id="rId13"/>
    <p:sldId id="294" r:id="rId14"/>
    <p:sldId id="295" r:id="rId15"/>
    <p:sldId id="296" r:id="rId16"/>
    <p:sldId id="289" r:id="rId17"/>
    <p:sldId id="290" r:id="rId18"/>
    <p:sldId id="291" r:id="rId19"/>
    <p:sldId id="292" r:id="rId20"/>
    <p:sldId id="293" r:id="rId21"/>
    <p:sldId id="298" r:id="rId22"/>
    <p:sldId id="297" r:id="rId23"/>
    <p:sldId id="299" r:id="rId2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777777"/>
    <a:srgbClr val="DDDDDD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443C5-98A4-463F-8ABC-15A236C4A80A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DDB73-951A-4A15-9532-9BA4A2E0E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Постановка натюрморта с тремя предмета на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фоне драпировки с крупным рисунком, на уровне глаз</a:t>
            </a:r>
            <a:r>
              <a:rPr lang="ru-RU" dirty="0" smtClean="0"/>
              <a:t>. Освещение боковое верхнее, слева</a:t>
            </a:r>
            <a:r>
              <a:rPr lang="ru-RU" baseline="0" dirty="0" smtClean="0"/>
              <a:t>. Размещение – напротив.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Построение формы предметов с учетом осевых линий, соблюдение симметричности</a:t>
            </a:r>
            <a:r>
              <a:rPr lang="ru-RU" baseline="0" dirty="0" smtClean="0"/>
              <a:t> соотношения левого и правого при помощи измерения карандашом.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Рисунок бликов, света,</a:t>
            </a:r>
            <a:r>
              <a:rPr lang="ru-RU" baseline="0" dirty="0" smtClean="0"/>
              <a:t> полутеней, </a:t>
            </a:r>
            <a:r>
              <a:rPr lang="ru-RU" dirty="0" smtClean="0"/>
              <a:t>теней собственных, рефлексов</a:t>
            </a:r>
            <a:r>
              <a:rPr lang="ru-RU" baseline="0" dirty="0" smtClean="0"/>
              <a:t> и падающих теней. Рисунок орнамента на кувшине и рисунок ткани на вертикальной плоскости (см.фото). Проверка построения – отставить работу на расстояние и посмотреть издали, если мало места - показать работу себе в зеркало). Завершение построения натюрморта.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Рисунок бликов, света,</a:t>
            </a:r>
            <a:r>
              <a:rPr lang="ru-RU" baseline="0" dirty="0" smtClean="0"/>
              <a:t> полутеней, </a:t>
            </a:r>
            <a:r>
              <a:rPr lang="ru-RU" dirty="0" smtClean="0"/>
              <a:t>теней собственных, рефлексов</a:t>
            </a:r>
            <a:r>
              <a:rPr lang="ru-RU" baseline="0" dirty="0" smtClean="0"/>
              <a:t> и падающих теней. Рисунок орнамента на кувшине и рисунок ткани на вертикальной плоскости (см.фото). Проверка построения – отставить работу на расстояние и посмотреть издали, если мало места - показать работу себе в зеркало). Завершение построения натюрморта.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Рисунок бликов, света,</a:t>
            </a:r>
            <a:r>
              <a:rPr lang="ru-RU" baseline="0" dirty="0" smtClean="0"/>
              <a:t> полутеней, </a:t>
            </a:r>
            <a:r>
              <a:rPr lang="ru-RU" dirty="0" smtClean="0"/>
              <a:t>теней собственных, рефлексов</a:t>
            </a:r>
            <a:r>
              <a:rPr lang="ru-RU" baseline="0" dirty="0" smtClean="0"/>
              <a:t> и падающих теней. Рисунок орнамента на кувшине и рисунок ткани на вертикальной плоскости (см.фото). Проверка построения – отставить работу на расстояние и посмотреть издали, если мало места - показать работу себе в зеркало). Завершение построения натюрморта.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Рисунок бликов, света,</a:t>
            </a:r>
            <a:r>
              <a:rPr lang="ru-RU" baseline="0" dirty="0" smtClean="0"/>
              <a:t> полутеней, </a:t>
            </a:r>
            <a:r>
              <a:rPr lang="ru-RU" dirty="0" smtClean="0"/>
              <a:t>теней собственных, рефлексов</a:t>
            </a:r>
            <a:r>
              <a:rPr lang="ru-RU" baseline="0" dirty="0" smtClean="0"/>
              <a:t> и падающих теней. Рисунок орнамента на кувшине и рисунок ткани на вертикальной плоскости (см.фото). Проверка построения – отставить работу на расстояние и посмотреть издали, если мало места - показать работу себе в зеркало). Завершение построения натюрморта.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Рисунок орнамента и рисунок драпировки.  Штриховка драпировки с геометрическим орнаментом и тени на кувшине. Штриховка - справа налево и сверху вниз.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Рисунок орнамента и рисунок драпировки.  Штриховка драпировки с геометрическим орнаментом и тени на всех предметах. Штриховка – по форме предметов.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Рисунок орнамента и рисунок драпировки.  Штриховка драпировки с геометрическим орнаментом и тени на натюрморте. Штриховка – по форме предметов.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u="sng" dirty="0" smtClean="0">
                <a:solidFill>
                  <a:srgbClr val="FF0000"/>
                </a:solidFill>
              </a:rPr>
              <a:t>Важно</a:t>
            </a:r>
            <a:r>
              <a:rPr lang="ru-RU" sz="1200" dirty="0" smtClean="0">
                <a:solidFill>
                  <a:srgbClr val="FF0000"/>
                </a:solidFill>
              </a:rPr>
              <a:t>! </a:t>
            </a:r>
            <a:r>
              <a:rPr lang="ru-RU" sz="1200" dirty="0" smtClean="0"/>
              <a:t>При помощи ластика - обозначение края стола на уровне глаз.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Постановка натюрморта с тремя предмета на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фоне драпировки с крупным рисунком, на уровне глаз</a:t>
            </a:r>
            <a:r>
              <a:rPr lang="ru-RU" dirty="0" smtClean="0"/>
              <a:t>. Освещение боковое верхнее, слева</a:t>
            </a:r>
            <a:r>
              <a:rPr lang="ru-RU" baseline="0" dirty="0" smtClean="0"/>
              <a:t>. Размещение – напротив.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Маркировка по оттенкам. Шкала твердости карандашей</a:t>
            </a:r>
            <a:r>
              <a:rPr lang="ru-RU" baseline="0" dirty="0" smtClean="0"/>
              <a:t> ( от твердости до мягкости)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Чем</a:t>
            </a:r>
            <a:r>
              <a:rPr lang="ru-RU" baseline="0" dirty="0" smtClean="0"/>
              <a:t> дальше предметы от источника освещения, тем менее они контрастные. У предмета– блик, свет, полутень, тень, рефлекс и падающая тень.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Распределение света на призме и предметах призматической формы (как кувшин на натюрморте)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Построение на формате А3. Вырисовка линии</a:t>
            </a:r>
            <a:r>
              <a:rPr lang="ru-RU" baseline="0" dirty="0" smtClean="0"/>
              <a:t> соединения вертикальной плоскости и горизонтальной на уровне глаз без обозначения горизонтальной плоскости (на уровне глаз) . </a:t>
            </a:r>
            <a:r>
              <a:rPr lang="ru-RU" dirty="0" smtClean="0"/>
              <a:t>Размещение</a:t>
            </a:r>
            <a:r>
              <a:rPr lang="ru-RU" baseline="0" dirty="0" smtClean="0"/>
              <a:t> всего натюрморта на листе с учетом падающих теней.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Размещение предметов</a:t>
            </a:r>
            <a:r>
              <a:rPr lang="ru-RU" baseline="0" dirty="0" smtClean="0"/>
              <a:t> на листе при помощи измерения карандашом  по ширине и высоте.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Пособие: плоскость круга в перспективе. Верхний круг опускается к зрителю верхним краем</a:t>
            </a:r>
            <a:r>
              <a:rPr lang="ru-RU" sz="1200" baseline="0" dirty="0" smtClean="0"/>
              <a:t> и постепенно сокращается в перспективе до линии горизонта. На линии горизонта круг плоский. Далее круг опускается ниже уровня глаз, расширяясь в перспективе до фронтального положения, как в начале пути.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DB73-951A-4A15-9532-9BA4A2E0E0A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667000"/>
            <a:ext cx="9144000" cy="5334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124200"/>
            <a:ext cx="9144000" cy="3048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D4D4D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29400"/>
            <a:ext cx="2133600" cy="1555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357AED8-1F7D-4D76-85A4-01D44A071E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E1BB5-DC21-414F-9EAA-7ADC6BC775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24790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59130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04FCA-D7C9-49E4-AEDA-58A78A9390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72717-1CB7-4BF5-B85A-88E67E1455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488F1-CE6E-42F1-9DBB-55A6751D2F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3276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81400" y="1524000"/>
            <a:ext cx="3276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F1AE1-3465-4054-B5B9-6FB7602F93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4F585-7AFF-46F3-BA61-C283EA675F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E35CA-C61A-4A7B-97D7-124BE2728B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7230B-7E64-42F9-9B9F-B2325D711A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91280-F701-4157-92D5-72AC7701AB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94708-3148-4F6B-9C9B-C84E9B243D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899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524000"/>
            <a:ext cx="6705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32575"/>
            <a:ext cx="21336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29400"/>
            <a:ext cx="21336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1D8BDA8-23BC-4FD7-9C84-94C8682726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591344"/>
            <a:ext cx="9144000" cy="533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Рисунок</a:t>
            </a:r>
            <a:endParaRPr lang="en-US" sz="3200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2204864"/>
            <a:ext cx="6912768" cy="7920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 smtClean="0"/>
              <a:t>Натюрморт с предметом призматической формы, на фоне драпировки с крупным рисунком, </a:t>
            </a:r>
            <a:r>
              <a:rPr lang="ru-RU" dirty="0" smtClean="0">
                <a:solidFill>
                  <a:srgbClr val="FF0000"/>
                </a:solidFill>
              </a:rPr>
              <a:t>на уровне глаз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331640" y="5013176"/>
            <a:ext cx="691276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Задание рассчитано на 3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занятия по 3 часа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379512"/>
            <a:ext cx="6723856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dirty="0" smtClean="0"/>
              <a:t>Пособие: плоскость круга в перспективе</a:t>
            </a:r>
            <a:endParaRPr lang="en-US" sz="1600" dirty="0"/>
          </a:p>
        </p:txBody>
      </p:sp>
      <p:pic>
        <p:nvPicPr>
          <p:cNvPr id="4" name="Рисунок 3" descr="vd6uHlsWz00.jpg"/>
          <p:cNvPicPr>
            <a:picLocks noChangeAspect="1"/>
          </p:cNvPicPr>
          <p:nvPr/>
        </p:nvPicPr>
        <p:blipFill>
          <a:blip r:embed="rId3" cstate="print">
            <a:lum bright="-40000" contrast="-30000"/>
          </a:blip>
          <a:stretch>
            <a:fillRect/>
          </a:stretch>
        </p:blipFill>
        <p:spPr>
          <a:xfrm>
            <a:off x="3887204" y="935176"/>
            <a:ext cx="1404876" cy="5734184"/>
          </a:xfrm>
          <a:prstGeom prst="rect">
            <a:avLst/>
          </a:prstGeom>
        </p:spPr>
      </p:pic>
      <p:sp>
        <p:nvSpPr>
          <p:cNvPr id="7" name="Стрелка влево 6"/>
          <p:cNvSpPr/>
          <p:nvPr/>
        </p:nvSpPr>
        <p:spPr bwMode="auto">
          <a:xfrm>
            <a:off x="5292080" y="3429000"/>
            <a:ext cx="2592288" cy="720080"/>
          </a:xfrm>
          <a:prstGeom prst="leftArrow">
            <a:avLst/>
          </a:prstGeom>
          <a:solidFill>
            <a:schemeClr val="bg1"/>
          </a:solidFill>
          <a:ln w="9525" cap="flat" cmpd="sng" algn="ctr">
            <a:solidFill>
              <a:srgbClr val="77777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3573016"/>
            <a:ext cx="1966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Линия горизонта</a:t>
            </a:r>
            <a:endParaRPr lang="ru-RU" dirty="0"/>
          </a:p>
        </p:txBody>
      </p:sp>
      <p:sp>
        <p:nvSpPr>
          <p:cNvPr id="10" name="Стрелка влево 9"/>
          <p:cNvSpPr/>
          <p:nvPr/>
        </p:nvSpPr>
        <p:spPr bwMode="auto">
          <a:xfrm flipH="1">
            <a:off x="1259632" y="3429000"/>
            <a:ext cx="2592288" cy="720080"/>
          </a:xfrm>
          <a:prstGeom prst="leftArrow">
            <a:avLst/>
          </a:prstGeom>
          <a:solidFill>
            <a:schemeClr val="bg1"/>
          </a:solidFill>
          <a:ln w="9525" cap="flat" cmpd="sng" algn="ctr">
            <a:solidFill>
              <a:srgbClr val="77777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1533" y="3563724"/>
            <a:ext cx="1974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Плоскость стола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im0-tub-ru.yandex.net/i?id=351918dbe58e489ce9a78ef931cfa58c&amp;n=13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6156176" y="4077072"/>
            <a:ext cx="2471936" cy="2471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7504"/>
            <a:ext cx="8991600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 smtClean="0"/>
              <a:t>Построение предметов, падающие тени</a:t>
            </a:r>
            <a:endParaRPr lang="en-US" sz="1800" dirty="0"/>
          </a:p>
        </p:txBody>
      </p:sp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480546" y="765344"/>
            <a:ext cx="8182908" cy="5760000"/>
          </a:xfrm>
          <a:prstGeom prst="rect">
            <a:avLst/>
          </a:prstGeom>
        </p:spPr>
      </p:pic>
      <p:sp>
        <p:nvSpPr>
          <p:cNvPr id="4" name="Стрелка вниз 3"/>
          <p:cNvSpPr/>
          <p:nvPr/>
        </p:nvSpPr>
        <p:spPr bwMode="auto">
          <a:xfrm rot="3327416">
            <a:off x="5564713" y="1269314"/>
            <a:ext cx="278083" cy="1327778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rgbClr val="77777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1124744"/>
            <a:ext cx="5323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Горлышко сместилось вправо, с учетом боковой поверхности</a:t>
            </a:r>
            <a:endParaRPr lang="ru-RU" sz="1400" dirty="0"/>
          </a:p>
        </p:txBody>
      </p:sp>
      <p:sp>
        <p:nvSpPr>
          <p:cNvPr id="7" name="Стрелка вниз 6"/>
          <p:cNvSpPr/>
          <p:nvPr/>
        </p:nvSpPr>
        <p:spPr bwMode="auto">
          <a:xfrm rot="3327416">
            <a:off x="6047268" y="2986057"/>
            <a:ext cx="278083" cy="1105619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rgbClr val="77777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2240" y="2996952"/>
            <a:ext cx="1964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Боковая поверхность</a:t>
            </a:r>
            <a:endParaRPr lang="ru-RU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8991600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dirty="0" smtClean="0"/>
              <a:t>Распределение границ бликов, света, полутеней, теней, рефлексов и падающих теней. Рисунок орнамента и рисунок драпировки.  Завершение построения натюрморта.</a:t>
            </a:r>
            <a:endParaRPr lang="en-US" sz="1400" dirty="0"/>
          </a:p>
        </p:txBody>
      </p:sp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382909" y="765344"/>
            <a:ext cx="8378182" cy="5760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1907704" cy="4464496"/>
          </a:xfrm>
        </p:spPr>
        <p:txBody>
          <a:bodyPr/>
          <a:lstStyle/>
          <a:p>
            <a:pPr algn="r">
              <a:lnSpc>
                <a:spcPct val="80000"/>
              </a:lnSpc>
            </a:pPr>
            <a:r>
              <a:rPr lang="ru-RU" sz="1400" dirty="0" smtClean="0"/>
              <a:t>Пример схемы построения и начала штриховки белого кувшина</a:t>
            </a:r>
            <a:endParaRPr lang="en-US" sz="1400" dirty="0"/>
          </a:p>
        </p:txBody>
      </p:sp>
      <p:pic>
        <p:nvPicPr>
          <p:cNvPr id="1027" name="Picture 3" descr="G:\Большой схрон\Пособия и подобные материалы по ИЗО\Рисунок\Рисунок в процессе. Схемы\PmCeY3VfB9I.jpg"/>
          <p:cNvPicPr>
            <a:picLocks noChangeAspect="1" noChangeArrowheads="1"/>
          </p:cNvPicPr>
          <p:nvPr/>
        </p:nvPicPr>
        <p:blipFill>
          <a:blip r:embed="rId3" cstate="print"/>
          <a:srcRect t="1851" b="10244"/>
          <a:stretch>
            <a:fillRect/>
          </a:stretch>
        </p:blipFill>
        <p:spPr bwMode="auto">
          <a:xfrm>
            <a:off x="1943708" y="282978"/>
            <a:ext cx="5256584" cy="62920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2051720" cy="4320480"/>
          </a:xfrm>
        </p:spPr>
        <p:txBody>
          <a:bodyPr/>
          <a:lstStyle/>
          <a:p>
            <a:pPr algn="r">
              <a:lnSpc>
                <a:spcPct val="80000"/>
              </a:lnSpc>
            </a:pPr>
            <a:r>
              <a:rPr lang="ru-RU" sz="1400" dirty="0" smtClean="0"/>
              <a:t>Пример штриховки белого кувшина</a:t>
            </a:r>
            <a:endParaRPr lang="en-US" sz="1400" dirty="0"/>
          </a:p>
        </p:txBody>
      </p:sp>
      <p:pic>
        <p:nvPicPr>
          <p:cNvPr id="1028" name="Picture 4" descr="G:\Большой схрон\Пособия и подобные материалы по ИЗО\Рисунок\Рисунок в процессе. Схемы\vgYBcxMNv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2532" y="204317"/>
            <a:ext cx="5138936" cy="64493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2339752" cy="4464496"/>
          </a:xfrm>
        </p:spPr>
        <p:txBody>
          <a:bodyPr/>
          <a:lstStyle/>
          <a:p>
            <a:pPr algn="r">
              <a:lnSpc>
                <a:spcPct val="80000"/>
              </a:lnSpc>
            </a:pPr>
            <a:r>
              <a:rPr lang="ru-RU" sz="1400" smtClean="0"/>
              <a:t>Пример схемы построения </a:t>
            </a:r>
            <a:r>
              <a:rPr lang="ru-RU" sz="1400" dirty="0" smtClean="0"/>
              <a:t>объема яблока и его штриховка</a:t>
            </a:r>
            <a:endParaRPr lang="en-US" sz="1400" dirty="0"/>
          </a:p>
        </p:txBody>
      </p:sp>
      <p:pic>
        <p:nvPicPr>
          <p:cNvPr id="1026" name="Picture 2" descr="G:\Большой схрон\Пособия и подобные материалы по ИЗО\Рисунок\Рисунок в процессе. Схемы\5fX1bRBACy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7731" y="189000"/>
            <a:ext cx="4368539" cy="64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8991600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dirty="0" smtClean="0"/>
              <a:t>Рисунок орнамента и рисунок драпировки.  Штриховка драпировки с геометрическим орнаментом и тени на кувшине. Штриховка - справа налево и сверху вниз.</a:t>
            </a:r>
            <a:endParaRPr lang="en-US" sz="1400" dirty="0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458" y="837352"/>
            <a:ext cx="8093085" cy="5760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8991600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dirty="0" smtClean="0"/>
              <a:t>Рисунок орнамента и рисунок драпировки.  Штриховка драпировки с геометрическим орнаментом и тени на всех предметах. Штриховка – по форме предметов.</a:t>
            </a:r>
            <a:endParaRPr lang="en-US" sz="1400" dirty="0"/>
          </a:p>
        </p:txBody>
      </p:sp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3" cstate="print"/>
          <a:srcRect r="661"/>
          <a:stretch>
            <a:fillRect/>
          </a:stretch>
        </p:blipFill>
        <p:spPr>
          <a:xfrm>
            <a:off x="339624" y="837352"/>
            <a:ext cx="8408840" cy="5760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8991600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dirty="0" smtClean="0"/>
              <a:t>Рисунок орнамента и рисунок драпировки.  Штриховка драпировки с геометрическим орнаментом и тени на натюрморте. Штриховка – по форме предметов.</a:t>
            </a:r>
            <a:endParaRPr lang="en-US" sz="1400" dirty="0"/>
          </a:p>
        </p:txBody>
      </p:sp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3" cstate="print"/>
          <a:srcRect l="1233"/>
          <a:stretch>
            <a:fillRect/>
          </a:stretch>
        </p:blipFill>
        <p:spPr>
          <a:xfrm>
            <a:off x="395536" y="764704"/>
            <a:ext cx="8312675" cy="5760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8236024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u="sng" dirty="0" smtClean="0">
                <a:solidFill>
                  <a:srgbClr val="FF0000"/>
                </a:solidFill>
              </a:rPr>
              <a:t>Важно</a:t>
            </a:r>
            <a:r>
              <a:rPr lang="ru-RU" sz="1400" dirty="0" smtClean="0">
                <a:solidFill>
                  <a:srgbClr val="FF0000"/>
                </a:solidFill>
              </a:rPr>
              <a:t>! </a:t>
            </a:r>
            <a:r>
              <a:rPr lang="ru-RU" sz="1400" dirty="0" smtClean="0"/>
              <a:t>При помощи ластика - обозначение края стола на уровне глаз.</a:t>
            </a:r>
            <a:endParaRPr lang="en-US" sz="1400" dirty="0"/>
          </a:p>
        </p:txBody>
      </p:sp>
      <p:pic>
        <p:nvPicPr>
          <p:cNvPr id="5" name="Рисунок 4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000" y="837352"/>
            <a:ext cx="7680000" cy="576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-99392"/>
            <a:ext cx="9144000" cy="533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Постановка. 1 занятие.</a:t>
            </a:r>
            <a:endParaRPr lang="en-US" sz="2400" dirty="0"/>
          </a:p>
        </p:txBody>
      </p:sp>
      <p:pic>
        <p:nvPicPr>
          <p:cNvPr id="4" name="Рисунок 3" descr="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740" y="765344"/>
            <a:ext cx="8066520" cy="5760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8236024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dirty="0" smtClean="0"/>
              <a:t>Обозначение края стола на уровне глаз на переднем плане.</a:t>
            </a:r>
            <a:endParaRPr lang="en-US" sz="1400" dirty="0"/>
          </a:p>
        </p:txBody>
      </p:sp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439265" y="765344"/>
            <a:ext cx="8265471" cy="5760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2448272" cy="612068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dirty="0" smtClean="0"/>
              <a:t>Чтобы нарисовать узор, рассмотрите его ближе. Темное и светлое.</a:t>
            </a:r>
            <a:endParaRPr lang="en-US" sz="1400" dirty="0"/>
          </a:p>
        </p:txBody>
      </p:sp>
      <p:pic>
        <p:nvPicPr>
          <p:cNvPr id="6" name="Рисунок 5" descr="YTZE1m-8FQ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1850" y="368660"/>
            <a:ext cx="4590510" cy="612068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8236024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dirty="0" smtClean="0"/>
              <a:t>Рисуем узор на кувшине, обобщаем апельсин. Усиливаем падающую тень.</a:t>
            </a:r>
            <a:endParaRPr lang="en-US" sz="1400" dirty="0"/>
          </a:p>
        </p:txBody>
      </p:sp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453117" y="765344"/>
            <a:ext cx="8237766" cy="5760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8236024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dirty="0" smtClean="0"/>
              <a:t>Освещение слева, значит затемняем правую сторону в натюрморте за кувшином. </a:t>
            </a:r>
            <a:r>
              <a:rPr lang="ru-RU" sz="1400" dirty="0" smtClean="0"/>
              <a:t>Формопластом высветляем верхний левый угол. Утемняем переднюю часть столешницы. Рисуем складки. Поправляем мелкие детали. Завершаем.</a:t>
            </a:r>
            <a:endParaRPr lang="en-US" sz="1400" dirty="0"/>
          </a:p>
        </p:txBody>
      </p:sp>
      <p:pic>
        <p:nvPicPr>
          <p:cNvPr id="3" name="Рисунок 2" descr="12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547546" y="909360"/>
            <a:ext cx="8048908" cy="576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-99392"/>
            <a:ext cx="9144000" cy="533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Постановка в ч/б варианте. 1 занятие.</a:t>
            </a:r>
            <a:endParaRPr lang="en-US" sz="2400" dirty="0"/>
          </a:p>
        </p:txBody>
      </p:sp>
      <p:pic>
        <p:nvPicPr>
          <p:cNvPr id="4" name="Рисунок 3" descr="0.jpg"/>
          <p:cNvPicPr>
            <a:picLocks noChangeAspect="1"/>
          </p:cNvPicPr>
          <p:nvPr/>
        </p:nvPicPr>
        <p:blipFill>
          <a:blip r:embed="rId3" cstate="print">
            <a:grayscl/>
            <a:lum contrast="10000"/>
          </a:blip>
          <a:stretch>
            <a:fillRect/>
          </a:stretch>
        </p:blipFill>
        <p:spPr>
          <a:xfrm>
            <a:off x="538740" y="765344"/>
            <a:ext cx="8066520" cy="576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-99392"/>
            <a:ext cx="9144000" cy="533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Карандаши</a:t>
            </a:r>
            <a:endParaRPr lang="en-US" sz="2400" dirty="0"/>
          </a:p>
        </p:txBody>
      </p:sp>
      <p:pic>
        <p:nvPicPr>
          <p:cNvPr id="5" name="Рисунок 4" descr="fYD_SkzsSw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7712" y="1185862"/>
            <a:ext cx="7648575" cy="44862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-99392"/>
            <a:ext cx="9144000" cy="533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Освещение</a:t>
            </a:r>
            <a:endParaRPr lang="en-US" sz="2400" dirty="0"/>
          </a:p>
        </p:txBody>
      </p:sp>
      <p:pic>
        <p:nvPicPr>
          <p:cNvPr id="4" name="Рисунок 3" descr="rbCV9V9XhKc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179512" y="1196752"/>
            <a:ext cx="5522976" cy="3310128"/>
          </a:xfrm>
          <a:prstGeom prst="rect">
            <a:avLst/>
          </a:prstGeom>
        </p:spPr>
      </p:pic>
      <p:pic>
        <p:nvPicPr>
          <p:cNvPr id="6" name="Рисунок 5" descr="Схема построения объёма для начинающих..jpg"/>
          <p:cNvPicPr>
            <a:picLocks noChangeAspect="1"/>
          </p:cNvPicPr>
          <p:nvPr/>
        </p:nvPicPr>
        <p:blipFill>
          <a:blip r:embed="rId4" cstate="print">
            <a:grayscl/>
          </a:blip>
          <a:srcRect l="2110" b="2721"/>
          <a:stretch>
            <a:fillRect/>
          </a:stretch>
        </p:blipFill>
        <p:spPr>
          <a:xfrm>
            <a:off x="5580112" y="1196752"/>
            <a:ext cx="3340621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-99392"/>
            <a:ext cx="9144000" cy="533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Освещение</a:t>
            </a:r>
            <a:endParaRPr lang="en-US" sz="2400" dirty="0"/>
          </a:p>
        </p:txBody>
      </p:sp>
      <p:pic>
        <p:nvPicPr>
          <p:cNvPr id="5" name="Рисунок 4" descr="a38eba0f2497f08c33267c9ffbba9ad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5950" y="1490662"/>
            <a:ext cx="5372100" cy="38766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9512"/>
            <a:ext cx="8991600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 smtClean="0"/>
              <a:t>Построение. Размещение предметов на листе. Формат А3 </a:t>
            </a:r>
            <a:endParaRPr lang="en-US" sz="2000" dirty="0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457715" y="765344"/>
            <a:ext cx="8228571" cy="576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9512"/>
            <a:ext cx="8991600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dirty="0" smtClean="0"/>
              <a:t>Выполнение подготовительного рисунка, размещение предметов на листе</a:t>
            </a:r>
            <a:endParaRPr lang="en-US" sz="1600" dirty="0"/>
          </a:p>
        </p:txBody>
      </p:sp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547546" y="765344"/>
            <a:ext cx="8048908" cy="5760000"/>
          </a:xfrm>
          <a:prstGeom prst="rect">
            <a:avLst/>
          </a:prstGeom>
        </p:spPr>
      </p:pic>
      <p:sp>
        <p:nvSpPr>
          <p:cNvPr id="7" name="Стрелка вниз 6"/>
          <p:cNvSpPr/>
          <p:nvPr/>
        </p:nvSpPr>
        <p:spPr bwMode="auto">
          <a:xfrm rot="3327416">
            <a:off x="5716873" y="979838"/>
            <a:ext cx="259601" cy="1687521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rgbClr val="77777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1257" y="1124744"/>
            <a:ext cx="46025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Обратите внимание на построение горлышка на следующем этапе</a:t>
            </a:r>
            <a:endParaRPr lang="ru-RU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XHfP_0RBuY.jpg"/>
          <p:cNvPicPr>
            <a:picLocks noChangeAspect="1"/>
          </p:cNvPicPr>
          <p:nvPr/>
        </p:nvPicPr>
        <p:blipFill>
          <a:blip r:embed="rId3" cstate="print">
            <a:grayscl/>
            <a:lum bright="10000" contrast="20000"/>
          </a:blip>
          <a:srcRect l="4902" r="4902"/>
          <a:stretch>
            <a:fillRect/>
          </a:stretch>
        </p:blipFill>
        <p:spPr>
          <a:xfrm rot="16200000">
            <a:off x="2195736" y="-83738"/>
            <a:ext cx="4752528" cy="7025476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379512"/>
            <a:ext cx="6723856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dirty="0" smtClean="0"/>
              <a:t>Пособие: призматическая форма в перспективе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292080" y="1268760"/>
            <a:ext cx="1803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4D4D4D"/>
                </a:solidFill>
              </a:rPr>
              <a:t>На уровне глаз</a:t>
            </a:r>
            <a:endParaRPr lang="ru-RU" dirty="0">
              <a:solidFill>
                <a:srgbClr val="4D4D4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5229200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4D4D4D"/>
                </a:solidFill>
              </a:rPr>
              <a:t>В ракурсе</a:t>
            </a:r>
            <a:endParaRPr lang="ru-RU" dirty="0">
              <a:solidFill>
                <a:srgbClr val="4D4D4D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_wave_format">
  <a:themeElements>
    <a:clrScheme name="web_haz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b_hazard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web_haz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_haz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_haz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_haz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_haz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_haz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_haz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new_wave_format</Template>
  <TotalTime>442</TotalTime>
  <Words>816</Words>
  <Application>Microsoft Office PowerPoint</Application>
  <PresentationFormat>Экран (4:3)</PresentationFormat>
  <Paragraphs>71</Paragraphs>
  <Slides>23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new_wave_format</vt:lpstr>
      <vt:lpstr> Рисунок</vt:lpstr>
      <vt:lpstr> Постановка. 1 занятие.</vt:lpstr>
      <vt:lpstr> Постановка в ч/б варианте. 1 занятие.</vt:lpstr>
      <vt:lpstr> Карандаши</vt:lpstr>
      <vt:lpstr> Освещение</vt:lpstr>
      <vt:lpstr> Освещение</vt:lpstr>
      <vt:lpstr>Построение. Размещение предметов на листе. Формат А3 </vt:lpstr>
      <vt:lpstr>Выполнение подготовительного рисунка, размещение предметов на листе</vt:lpstr>
      <vt:lpstr>Пособие: призматическая форма в перспективе</vt:lpstr>
      <vt:lpstr>Пособие: плоскость круга в перспективе</vt:lpstr>
      <vt:lpstr>Построение предметов, падающие тени</vt:lpstr>
      <vt:lpstr>Распределение границ бликов, света, полутеней, теней, рефлексов и падающих теней. Рисунок орнамента и рисунок драпировки.  Завершение построения натюрморта.</vt:lpstr>
      <vt:lpstr>Пример схемы построения и начала штриховки белого кувшина</vt:lpstr>
      <vt:lpstr>Пример штриховки белого кувшина</vt:lpstr>
      <vt:lpstr>Пример схемы построения объема яблока и его штриховка</vt:lpstr>
      <vt:lpstr>Рисунок орнамента и рисунок драпировки.  Штриховка драпировки с геометрическим орнаментом и тени на кувшине. Штриховка - справа налево и сверху вниз.</vt:lpstr>
      <vt:lpstr>Рисунок орнамента и рисунок драпировки.  Штриховка драпировки с геометрическим орнаментом и тени на всех предметах. Штриховка – по форме предметов.</vt:lpstr>
      <vt:lpstr>Рисунок орнамента и рисунок драпировки.  Штриховка драпировки с геометрическим орнаментом и тени на натюрморте. Штриховка – по форме предметов.</vt:lpstr>
      <vt:lpstr>Важно! При помощи ластика - обозначение края стола на уровне глаз.</vt:lpstr>
      <vt:lpstr>Обозначение края стола на уровне глаз на переднем плане.</vt:lpstr>
      <vt:lpstr>Чтобы нарисовать узор, рассмотрите его ближе. Темное и светлое.</vt:lpstr>
      <vt:lpstr>Рисуем узор на кувшине, обобщаем апельсин. Усиливаем падающую тень.</vt:lpstr>
      <vt:lpstr>Освещение слева, значит затемняем правую сторону в натюрморте за кувшином. Формопластом высветляем верхний левый угол. Утемняем переднюю часть столешницы. Рисуем складки. Поправляем мелкие детали. Завершаем.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Гармония по общему цветовому тону</dc:title>
  <dc:creator>Юля</dc:creator>
  <cp:lastModifiedBy>Юля</cp:lastModifiedBy>
  <cp:revision>92</cp:revision>
  <dcterms:created xsi:type="dcterms:W3CDTF">2020-04-08T08:00:07Z</dcterms:created>
  <dcterms:modified xsi:type="dcterms:W3CDTF">2020-04-27T08:15:13Z</dcterms:modified>
</cp:coreProperties>
</file>