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81" r:id="rId3"/>
    <p:sldId id="284" r:id="rId4"/>
    <p:sldId id="280" r:id="rId5"/>
    <p:sldId id="272" r:id="rId6"/>
    <p:sldId id="273" r:id="rId7"/>
    <p:sldId id="274" r:id="rId8"/>
    <p:sldId id="282" r:id="rId9"/>
    <p:sldId id="285" r:id="rId10"/>
    <p:sldId id="286" r:id="rId11"/>
    <p:sldId id="287" r:id="rId12"/>
    <p:sldId id="288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777777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443C5-98A4-463F-8ABC-15A236C4A80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DDB73-951A-4A15-9532-9BA4A2E0E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2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натюрморта на сером фоне. Освещение боковое верхнее слева</a:t>
            </a:r>
            <a:r>
              <a:rPr lang="ru-RU" baseline="0" dirty="0" smtClean="0"/>
              <a:t>. Размещение – напротив.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72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Штриховка теней собственных, падающих теней на натюрморте.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72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бликов, света,</a:t>
            </a:r>
            <a:r>
              <a:rPr lang="ru-RU" baseline="0" dirty="0" smtClean="0"/>
              <a:t> полутеней, </a:t>
            </a:r>
            <a:r>
              <a:rPr lang="ru-RU" dirty="0" smtClean="0"/>
              <a:t>теней собственных, рефлексов</a:t>
            </a:r>
            <a:r>
              <a:rPr lang="ru-RU" baseline="0" dirty="0" smtClean="0"/>
              <a:t> и падающих теней. Проверка построения – отставить работу на расстояние и посмотреть издали или в зеркало). Завершение второго дня рисования натюрморта.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76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бликов, света,</a:t>
            </a:r>
            <a:r>
              <a:rPr lang="ru-RU" baseline="0" dirty="0" smtClean="0"/>
              <a:t> полутеней, </a:t>
            </a:r>
            <a:r>
              <a:rPr lang="ru-RU" dirty="0" smtClean="0"/>
              <a:t>теней собственных, рефлексов</a:t>
            </a:r>
            <a:r>
              <a:rPr lang="ru-RU" baseline="0" dirty="0" smtClean="0"/>
              <a:t> и падающих теней. Проверка построения – отставить работу на расстояние и посмотреть издали или в зеркало). Завершение второго дня рисования натюрморта.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1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бликов, света,</a:t>
            </a:r>
            <a:r>
              <a:rPr lang="ru-RU" baseline="0" dirty="0" smtClean="0"/>
              <a:t> полутеней, </a:t>
            </a:r>
            <a:r>
              <a:rPr lang="ru-RU" dirty="0" smtClean="0"/>
              <a:t>теней собственных, рефлексов</a:t>
            </a:r>
            <a:r>
              <a:rPr lang="ru-RU" baseline="0" dirty="0" smtClean="0"/>
              <a:t> и падающих теней. Проверка построения – отставить работу на расстояние и посмотреть издали или в зеркало). Завершение второго дня рисования натюрморта.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0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</a:t>
            </a:r>
            <a:r>
              <a:rPr lang="ru-RU" baseline="0" dirty="0" smtClean="0"/>
              <a:t> дальше предметы от источника освещения, тем менее они контрастные. У предмета – блик, свет, полутень, тень, рефлекс и падающая тень.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0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Построение на формате А3. Вырисовка линии</a:t>
            </a:r>
            <a:r>
              <a:rPr lang="ru-RU" baseline="0" dirty="0" smtClean="0"/>
              <a:t> соединения вертикальной плоскости и горизонтальной, а также, линии ближнего края стола. </a:t>
            </a:r>
            <a:r>
              <a:rPr lang="ru-RU" dirty="0" smtClean="0"/>
              <a:t>Размещение</a:t>
            </a:r>
            <a:r>
              <a:rPr lang="ru-RU" baseline="0" dirty="0" smtClean="0"/>
              <a:t> всего натюрморта на листе с учетом падающих теней.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0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Размещение двух предметов</a:t>
            </a:r>
            <a:r>
              <a:rPr lang="ru-RU" baseline="0" dirty="0" smtClean="0"/>
              <a:t> на листе при помощи измерения карандашом  по ширине и высоте.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9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Построение формы предметов с учетом осевых линий, соблюдение симметричности</a:t>
            </a:r>
            <a:r>
              <a:rPr lang="ru-RU" baseline="0" dirty="0" smtClean="0"/>
              <a:t> соотношения левого и правого при помощи измерения карандашом.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62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Построение овалов на горшке (перспектива)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34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Построение овалов на горшке (придание объема форме при помощи построения овалов в перспективе). Рисунок бликов, света,</a:t>
            </a:r>
            <a:r>
              <a:rPr lang="ru-RU" baseline="0" dirty="0" smtClean="0"/>
              <a:t> полутеней, </a:t>
            </a:r>
            <a:r>
              <a:rPr lang="ru-RU" dirty="0" smtClean="0"/>
              <a:t>теней собственных, рефлексов</a:t>
            </a:r>
            <a:r>
              <a:rPr lang="ru-RU" baseline="0" dirty="0" smtClean="0"/>
              <a:t> и падающих теней. Проверка построения – отставить работу на расстояние и посмотреть издали или в зеркало). Завершение построения натюрморта.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50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Построение овалов на горшке, распределение границ бликов, света, полутеней, теней, рефлексов и падающих теней. Выделение четкими линиями границ с тенями.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0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Выделение четкими линиями границ с тенями. Штриховка теней собственных.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9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533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124200"/>
            <a:ext cx="9144000" cy="304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57AED8-1F7D-4D76-85A4-01D44A071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E1BB5-DC21-414F-9EAA-7ADC6BC77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2479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5913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04FCA-D7C9-49E4-AEDA-58A78A939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72717-1CB7-4BF5-B85A-88E67E145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488F1-CE6E-42F1-9DBB-55A6751D2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81400" y="1524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F1AE1-3465-4054-B5B9-6FB7602F9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4F585-7AFF-46F3-BA61-C283EA675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E35CA-C61A-4A7B-97D7-124BE2728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7230B-7E64-42F9-9B9F-B2325D711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91280-F701-4157-92D5-72AC7701A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94708-3148-4F6B-9C9B-C84E9B243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0"/>
            <a:ext cx="6705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32575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1D8BDA8-23BC-4FD7-9C84-94C8682726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591344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Рисунок</a:t>
            </a:r>
            <a:endParaRPr lang="en-US" sz="3200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204864"/>
            <a:ext cx="6912768" cy="792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Натюрморт из предметов быта, темных по тону на светлом фоне</a:t>
            </a:r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31640" y="5013176"/>
            <a:ext cx="69127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рассчитано на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занятия по 3 часа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Выделение четкими линиями границ с тенями. Штриховка теней собственных.</a:t>
            </a:r>
            <a:endParaRPr lang="en-US" sz="1400" dirty="0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546" y="837352"/>
            <a:ext cx="8182908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Штриховка теней собственных, падающих теней на натюрморте.</a:t>
            </a:r>
            <a:endParaRPr lang="en-US" sz="1400" dirty="0"/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586" y="837352"/>
            <a:ext cx="7944828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Штриховка теней собственных, падающих теней на натюрморте. Тонировка штриховкой самого темного предмета. Выявление бликов при </a:t>
            </a:r>
            <a:r>
              <a:rPr lang="ru-RU" sz="1400" smtClean="0"/>
              <a:t>помощи ластика.</a:t>
            </a:r>
            <a:endParaRPr lang="en-US" sz="1400" dirty="0"/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555" y="837352"/>
            <a:ext cx="8110891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Исправление ошибок. Штриховка натюрморта, детальная </a:t>
            </a:r>
            <a:r>
              <a:rPr lang="ru-RU" sz="1400" smtClean="0"/>
              <a:t>проработка штрихом.</a:t>
            </a:r>
            <a:endParaRPr lang="en-US" sz="1400" dirty="0"/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03" y="837352"/>
            <a:ext cx="7970594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Штриховка натюрморта, обобщение.</a:t>
            </a:r>
            <a:endParaRPr lang="en-US" sz="1400" dirty="0"/>
          </a:p>
        </p:txBody>
      </p:sp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012" y="765344"/>
            <a:ext cx="8101977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Постановка. </a:t>
            </a:r>
            <a:r>
              <a:rPr lang="ru-RU" sz="2400" smtClean="0"/>
              <a:t>1 занятие</a:t>
            </a:r>
            <a:endParaRPr lang="en-US" sz="2400" dirty="0"/>
          </a:p>
        </p:txBody>
      </p:sp>
      <p:pic>
        <p:nvPicPr>
          <p:cNvPr id="7" name="Рисунок 6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212" y="765344"/>
            <a:ext cx="8195577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Освещение</a:t>
            </a:r>
            <a:endParaRPr lang="en-US" sz="2400" dirty="0"/>
          </a:p>
        </p:txBody>
      </p:sp>
      <p:pic>
        <p:nvPicPr>
          <p:cNvPr id="4" name="Рисунок 3" descr="rbCV9V9XhKc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79512" y="1196752"/>
            <a:ext cx="5522976" cy="3310128"/>
          </a:xfrm>
          <a:prstGeom prst="rect">
            <a:avLst/>
          </a:prstGeom>
        </p:spPr>
      </p:pic>
      <p:pic>
        <p:nvPicPr>
          <p:cNvPr id="6" name="Рисунок 5" descr="Схема построения объёма для начинающих..jpg"/>
          <p:cNvPicPr>
            <a:picLocks noChangeAspect="1"/>
          </p:cNvPicPr>
          <p:nvPr/>
        </p:nvPicPr>
        <p:blipFill>
          <a:blip r:embed="rId4" cstate="print">
            <a:grayscl/>
          </a:blip>
          <a:srcRect l="2110" b="2721"/>
          <a:stretch>
            <a:fillRect/>
          </a:stretch>
        </p:blipFill>
        <p:spPr>
          <a:xfrm>
            <a:off x="5580112" y="1196752"/>
            <a:ext cx="3340621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9512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Построение. Размещение предметов на листе. Формат А3 </a:t>
            </a:r>
            <a:endParaRPr lang="en-US" sz="2000" dirty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913" y="765344"/>
            <a:ext cx="8006175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9512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Выполнение подготовительного рисунка, размещение предметов на листе</a:t>
            </a:r>
            <a:endParaRPr lang="en-US" sz="1600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866" y="765344"/>
            <a:ext cx="8300268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504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Построение предметов, учитывая падающие тени</a:t>
            </a:r>
            <a:endParaRPr lang="en-US" sz="1800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126" y="765344"/>
            <a:ext cx="8095748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404664"/>
            <a:ext cx="5643736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Построение овалов на горшке </a:t>
            </a:r>
            <a:endParaRPr lang="en-US" sz="1400" dirty="0"/>
          </a:p>
        </p:txBody>
      </p:sp>
      <p:pic>
        <p:nvPicPr>
          <p:cNvPr id="6" name="Рисунок 5" descr="pic_159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3563888" y="865516"/>
            <a:ext cx="2016224" cy="5443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Построение овалов на горшке, распределение границ бликов, света, полутеней, теней, рефлексов и падающих теней. Завершение построения натюрморта.</a:t>
            </a:r>
            <a:endParaRPr lang="en-US" sz="1400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522000" y="765344"/>
            <a:ext cx="8100000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Построение овалов на горшке, распределение границ бликов, света, полутеней, теней, рефлексов и падающих теней. Выделение четкими линиями границ с тенями.</a:t>
            </a:r>
            <a:endParaRPr lang="en-US" sz="1400" dirty="0"/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785" y="837352"/>
            <a:ext cx="7874430" cy="57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_wave_format">
  <a:themeElements>
    <a:clrScheme name="web_haz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_hazar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eb_haz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new_wave_format</Template>
  <TotalTime>269</TotalTime>
  <Words>480</Words>
  <Application>Microsoft Office PowerPoint</Application>
  <PresentationFormat>Экран (4:3)</PresentationFormat>
  <Paragraphs>42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Tahoma</vt:lpstr>
      <vt:lpstr>new_wave_format</vt:lpstr>
      <vt:lpstr> Рисунок</vt:lpstr>
      <vt:lpstr> Постановка. 1 занятие</vt:lpstr>
      <vt:lpstr> Освещение</vt:lpstr>
      <vt:lpstr>Построение. Размещение предметов на листе. Формат А3 </vt:lpstr>
      <vt:lpstr>Выполнение подготовительного рисунка, размещение предметов на листе</vt:lpstr>
      <vt:lpstr>Построение предметов, учитывая падающие тени</vt:lpstr>
      <vt:lpstr>Построение овалов на горшке </vt:lpstr>
      <vt:lpstr>Построение овалов на горшке, распределение границ бликов, света, полутеней, теней, рефлексов и падающих теней. Завершение построения натюрморта.</vt:lpstr>
      <vt:lpstr>Построение овалов на горшке, распределение границ бликов, света, полутеней, теней, рефлексов и падающих теней. Выделение четкими линиями границ с тенями.</vt:lpstr>
      <vt:lpstr>Выделение четкими линиями границ с тенями. Штриховка теней собственных.</vt:lpstr>
      <vt:lpstr>Штриховка теней собственных, падающих теней на натюрморте.</vt:lpstr>
      <vt:lpstr>Штриховка теней собственных, падающих теней на натюрморте. Тонировка штриховкой самого темного предмета. Выявление бликов при помощи ластика.</vt:lpstr>
      <vt:lpstr>Исправление ошибок. Штриховка натюрморта, детальная проработка штрихом.</vt:lpstr>
      <vt:lpstr>Штриховка натюрморта, обобщение.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Гармония по общему цветовому тону</dc:title>
  <dc:creator>Юля</dc:creator>
  <cp:lastModifiedBy>Admin</cp:lastModifiedBy>
  <cp:revision>59</cp:revision>
  <dcterms:created xsi:type="dcterms:W3CDTF">2020-04-08T08:00:07Z</dcterms:created>
  <dcterms:modified xsi:type="dcterms:W3CDTF">2020-04-29T07:14:43Z</dcterms:modified>
</cp:coreProperties>
</file>