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57" r:id="rId3"/>
    <p:sldId id="262" r:id="rId4"/>
    <p:sldId id="264" r:id="rId5"/>
    <p:sldId id="265" r:id="rId6"/>
    <p:sldId id="267" r:id="rId7"/>
    <p:sldId id="266" r:id="rId8"/>
    <p:sldId id="269" r:id="rId9"/>
    <p:sldId id="270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61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300"/>
    <a:srgbClr val="333333"/>
    <a:srgbClr val="0F3491"/>
    <a:srgbClr val="0D2E7F"/>
    <a:srgbClr val="0F80BF"/>
    <a:srgbClr val="382945"/>
    <a:srgbClr val="775692"/>
    <a:srgbClr val="FFB7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4614" autoAdjust="0"/>
  </p:normalViewPr>
  <p:slideViewPr>
    <p:cSldViewPr>
      <p:cViewPr varScale="1">
        <p:scale>
          <a:sx n="86" d="100"/>
          <a:sy n="8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AE6C9-C660-401E-9DFB-D353258C2EF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788C5-0881-4600-A9A0-8D016AA4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прямой перспективе используется только 1 точка схода. Однако, стоит развернуть предмет относительно вертикальной оси, для его изображения потребуются уже 2 точки схода: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1200" dirty="0" smtClean="0"/>
              <a:t>Предметы, находящиеся внутри помещения, подчиняются общим законам перспективы. Линия горизонта в комнате, как и на улице, проходит на уровне глаз.</a:t>
            </a: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dirty="0" smtClean="0"/>
              <a:t>Если вы вытянете руки параллельно сторонам куба (здания), вы покажете прямо на точки схода: </a:t>
            </a: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Самая частая ошибка, которую допускают при построении </a:t>
            </a:r>
            <a:r>
              <a:rPr lang="ru-RU" b="1" dirty="0" smtClean="0"/>
              <a:t> угловой перспективы</a:t>
            </a:r>
            <a:r>
              <a:rPr lang="ru-RU" dirty="0" smtClean="0"/>
              <a:t> , это слишком близко расположенные точки схода параллельных линий: </a:t>
            </a:r>
          </a:p>
          <a:p>
            <a:r>
              <a:rPr lang="ru-RU" i="1" dirty="0" smtClean="0"/>
              <a:t>Проверить себя очень просто: ближайший к вам угол прямоугольного предмета в перспективном рисунке должен выглядеть тупым. Если этот угол 90` или меньше, значит точки схода слишком сблизились друг с другом.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Поскольку расположение точек схода зависит от того, как развернут предмет к художнику, в одном и том же рисунке может быть как центральная , так и  </a:t>
            </a:r>
            <a:r>
              <a:rPr lang="ru-RU" b="1" dirty="0" smtClean="0"/>
              <a:t>угловая перспектива</a:t>
            </a:r>
            <a:r>
              <a:rPr lang="ru-RU" dirty="0" smtClean="0"/>
              <a:t> 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88C5-0881-4600-A9A0-8D016AA4CDF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505200"/>
            <a:ext cx="8839200" cy="609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839200" cy="304800"/>
          </a:xfrm>
        </p:spPr>
        <p:txBody>
          <a:bodyPr/>
          <a:lstStyle>
            <a:lvl1pPr marL="0" indent="0" algn="ctr"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849AF8-3125-4F24-AFF8-F6CC8C64C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F2A8E-9947-4C7F-9993-02F9E2B55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125413"/>
            <a:ext cx="2038350" cy="5818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5413"/>
            <a:ext cx="5962650" cy="5818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6CAD9-8816-47D2-A029-7AF799AE0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7924800" cy="5603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005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0005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7056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fld id="{16D31F38-8168-436F-95AA-BCE7ABFE0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6E676-155D-4BD8-BADE-27B85E977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B54FE-0D67-45DB-AE52-566D1761B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218B-037F-4A5B-9054-CB8DFCD33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6693-3A41-4F56-89F1-1C9E302CC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421C-2477-470F-9B35-49464F183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B46B-2093-4D8D-A4F8-BDE5C6370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D6CE-61D6-46AC-A4CD-12FC54029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F2B08-A3E7-4271-8D50-65674C579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5413"/>
            <a:ext cx="79248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05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9A70F591-2441-4FE7-99E2-72371DEF32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Линейно-конструктивный рисунок</a:t>
            </a:r>
            <a:endParaRPr lang="en-US" sz="40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Натюрморт в интерьере с масштабным предметом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153400" cy="5029200"/>
          </a:xfrm>
        </p:spPr>
        <p:txBody>
          <a:bodyPr/>
          <a:lstStyle/>
          <a:p>
            <a:pPr marL="0" indent="0"/>
            <a:endParaRPr lang="en-US" sz="1600" dirty="0"/>
          </a:p>
        </p:txBody>
      </p:sp>
      <p:pic>
        <p:nvPicPr>
          <p:cNvPr id="3" name="Рисунок 2" descr="48422ba2237ac56f580597f4181a4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52" y="116632"/>
            <a:ext cx="9149552" cy="647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09a7dd03c100c7cf49c5e73bc7f0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1161" y="1064972"/>
            <a:ext cx="5631159" cy="4740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60648"/>
            <a:ext cx="8153400" cy="354360"/>
          </a:xfrm>
        </p:spPr>
        <p:txBody>
          <a:bodyPr/>
          <a:lstStyle/>
          <a:p>
            <a:pPr marL="0" indent="0"/>
            <a:r>
              <a:rPr lang="ru-RU" sz="1600" dirty="0" smtClean="0"/>
              <a:t>Примеры работ:</a:t>
            </a:r>
            <a:endParaRPr lang="en-US" sz="1600" dirty="0"/>
          </a:p>
        </p:txBody>
      </p:sp>
      <p:pic>
        <p:nvPicPr>
          <p:cNvPr id="5" name="Рисунок 4" descr="hello_html_a1549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764704"/>
            <a:ext cx="6133555" cy="5391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60648"/>
            <a:ext cx="8153400" cy="354360"/>
          </a:xfrm>
        </p:spPr>
        <p:txBody>
          <a:bodyPr/>
          <a:lstStyle/>
          <a:p>
            <a:pPr marL="0" indent="0"/>
            <a:r>
              <a:rPr lang="ru-RU" sz="1600" dirty="0" smtClean="0"/>
              <a:t>Примеры работ:</a:t>
            </a:r>
            <a:endParaRPr lang="en-US" sz="1600" dirty="0"/>
          </a:p>
        </p:txBody>
      </p:sp>
      <p:pic>
        <p:nvPicPr>
          <p:cNvPr id="4" name="Рисунок 3" descr="hello_html_m61095f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1687" y="1081049"/>
            <a:ext cx="6044649" cy="472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60648"/>
            <a:ext cx="8153400" cy="354360"/>
          </a:xfrm>
        </p:spPr>
        <p:txBody>
          <a:bodyPr/>
          <a:lstStyle/>
          <a:p>
            <a:pPr marL="0" indent="0"/>
            <a:r>
              <a:rPr lang="ru-RU" sz="1600" dirty="0" smtClean="0"/>
              <a:t>Примеры работ:</a:t>
            </a:r>
            <a:endParaRPr lang="en-US" sz="1600" dirty="0"/>
          </a:p>
        </p:txBody>
      </p:sp>
      <p:pic>
        <p:nvPicPr>
          <p:cNvPr id="5" name="Рисунок 4" descr="image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010489"/>
            <a:ext cx="6264696" cy="4893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60648"/>
            <a:ext cx="8153400" cy="354360"/>
          </a:xfrm>
        </p:spPr>
        <p:txBody>
          <a:bodyPr/>
          <a:lstStyle/>
          <a:p>
            <a:pPr marL="0" indent="0"/>
            <a:r>
              <a:rPr lang="ru-RU" sz="1600" dirty="0" smtClean="0"/>
              <a:t>Примеры работ:</a:t>
            </a:r>
            <a:endParaRPr lang="en-US" sz="1600" dirty="0"/>
          </a:p>
        </p:txBody>
      </p:sp>
      <p:pic>
        <p:nvPicPr>
          <p:cNvPr id="4" name="Рисунок 3" descr="IMG_20180711_144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7517" y="188640"/>
            <a:ext cx="4498819" cy="63994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052736"/>
            <a:ext cx="8153400" cy="354360"/>
          </a:xfrm>
        </p:spPr>
        <p:txBody>
          <a:bodyPr/>
          <a:lstStyle/>
          <a:p>
            <a:pPr marL="0" indent="0"/>
            <a:r>
              <a:rPr lang="ru-RU" sz="1600" dirty="0" smtClean="0"/>
              <a:t>Этапы выполнения работы:</a:t>
            </a:r>
            <a:endParaRPr lang="en-US" sz="1600" dirty="0"/>
          </a:p>
        </p:txBody>
      </p:sp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4" cstate="print"/>
          <a:srcRect l="3538" t="8001" r="1963" b="38450"/>
          <a:stretch>
            <a:fillRect/>
          </a:stretch>
        </p:blipFill>
        <p:spPr>
          <a:xfrm>
            <a:off x="611560" y="1616199"/>
            <a:ext cx="7992888" cy="339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ru-RU" sz="4000" dirty="0" smtClean="0"/>
              <a:t>Важно:</a:t>
            </a:r>
            <a:endParaRPr lang="en-US" sz="4000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9144000" cy="4073624"/>
          </a:xfrm>
          <a:solidFill>
            <a:schemeClr val="accent3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 dirty="0"/>
              <a:t>Цель:</a:t>
            </a:r>
            <a:r>
              <a:rPr lang="ru-RU" sz="2000" i="1" dirty="0" smtClean="0"/>
              <a:t> </a:t>
            </a:r>
            <a:r>
              <a:rPr lang="ru-RU" sz="2000" dirty="0" smtClean="0"/>
              <a:t>знакомство с понятием масштаба в отношении предмета к интерьеру.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i="1" dirty="0"/>
              <a:t> </a:t>
            </a:r>
            <a:r>
              <a:rPr lang="ru-RU" sz="2000" i="1" dirty="0" smtClean="0"/>
              <a:t>Задачи</a:t>
            </a:r>
            <a:r>
              <a:rPr lang="ru-RU" sz="2000" i="1" dirty="0"/>
              <a:t>:</a:t>
            </a:r>
            <a:r>
              <a:rPr lang="ru-RU" sz="2000" i="1" dirty="0" smtClean="0"/>
              <a:t> </a:t>
            </a:r>
            <a:r>
              <a:rPr lang="ru-RU" sz="2000" dirty="0" smtClean="0"/>
              <a:t>грамотно скомпоновать изображение в листе; построить фрагмент интерьера с учетом линейной и воздушной перспективы; разместить предмет в интерьере с учетом масштабных соотношений. Тон вводится в собственных и падающих тенях. Материал — графитный карандаш. Формат А3.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Выберите </a:t>
            </a:r>
            <a:r>
              <a:rPr lang="ru-RU" sz="2000" dirty="0" smtClean="0"/>
              <a:t>фрагмент интерьера дома, </a:t>
            </a:r>
            <a:r>
              <a:rPr lang="ru-RU" sz="2000" dirty="0" smtClean="0"/>
              <a:t>который вам нравится, который </a:t>
            </a:r>
            <a:r>
              <a:rPr lang="ru-RU" sz="2000" dirty="0" smtClean="0"/>
              <a:t>вы хотите нарисовать. </a:t>
            </a:r>
            <a:r>
              <a:rPr lang="ru-RU" sz="2000" dirty="0" smtClean="0"/>
              <a:t>Учитывайте свет и тени, это очень важно в графике</a:t>
            </a:r>
            <a:r>
              <a:rPr lang="ru-RU" sz="2000" dirty="0" smtClean="0"/>
              <a:t>. Поставьте большой (главный) предмет в части натюрморта в интерьере. Добавьте объект поменьше. Драпировка со складками возможна.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ru-RU" sz="4000" dirty="0" smtClean="0"/>
              <a:t>Важно:</a:t>
            </a:r>
            <a:endParaRPr lang="en-US" sz="4000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9144000" cy="4073624"/>
          </a:xfrm>
          <a:solidFill>
            <a:schemeClr val="accent3"/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В первый день сделайте построение. Начинайте с компоновки, размещайте предметы с учетом перспективы, линейной и воздушной. Продумайте плановость расположения предметов интерьера, компонуя в листе.</a:t>
            </a:r>
            <a:br>
              <a:rPr lang="ru-RU" dirty="0" smtClean="0"/>
            </a:b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Во второй день - проверьте построение. </a:t>
            </a:r>
            <a:r>
              <a:rPr lang="ru-RU" dirty="0" smtClean="0"/>
              <a:t>Так проще найти ошибки. Далее приступайте к проработке теней, от слабого тона к темному по нарастающей. Освещенные места и белые оставляйте не тронутыми карандашом на третье занятие. Прорабатывайте тоном без прорисовки деталей. Лучше работать Н или НВ.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На третьем занятии – проверьте тональность рисунка. Откорректируйте четкость на переднем плане, а дальний план делайте мягче и воздушнее. На последнем занятии идет работа над построением натюрморта в интерьере (если его требуется поправить), обобщенностью, плановостью и, конечно,  проработка деталей на переднем плане.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Желаю вам удачи и храбрости.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348880"/>
            <a:ext cx="7924800" cy="122413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Тема: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Линейно-конструктивный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рисунок.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Натюрморт в интерьере с масштабным предметом.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Задачи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Линейно-конструктивная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зарисовка угла интерьера (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комната,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коридор) с введением масштабного предмета (стол, стул и др.) соотношение масштаба предмета с пространством интерьера. Компоновка изображения в листе. Построение фрагмента интерьера с учетом линейной и воздушной перспективы. Прокладка тона в собственных и падающих тенях. Освещение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направленное.</a:t>
            </a:r>
            <a:b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Формат А3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Материал: графитный карандаш.</a:t>
            </a:r>
            <a:endParaRPr lang="en-US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5157192"/>
            <a:ext cx="8153400" cy="720080"/>
          </a:xfrm>
        </p:spPr>
        <p:txBody>
          <a:bodyPr/>
          <a:lstStyle/>
          <a:p>
            <a:pPr marL="0" indent="0" algn="ctr"/>
            <a:r>
              <a:rPr lang="ru-RU" sz="2000" dirty="0" smtClean="0"/>
              <a:t>Задание рассчитано на </a:t>
            </a:r>
            <a:r>
              <a:rPr lang="ru-RU" sz="2000" u="sng" dirty="0" smtClean="0"/>
              <a:t>3 занятия</a:t>
            </a:r>
            <a:r>
              <a:rPr lang="ru-RU" sz="2000" dirty="0" smtClean="0"/>
              <a:t> по 4часа.</a:t>
            </a:r>
            <a:br>
              <a:rPr lang="ru-RU" sz="2000" dirty="0" smtClean="0"/>
            </a:br>
            <a:r>
              <a:rPr lang="ru-RU" sz="2000" dirty="0" smtClean="0"/>
              <a:t>Занятие 30 минут, перемена 10 минут.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153400" cy="5029200"/>
          </a:xfrm>
        </p:spPr>
        <p:txBody>
          <a:bodyPr/>
          <a:lstStyle/>
          <a:p>
            <a:pPr marL="0" indent="0"/>
            <a:r>
              <a:rPr lang="ru-RU" sz="1600" dirty="0" smtClean="0"/>
              <a:t>В прямой перспективе используется только 1 точка схода. Однако, стоит развернуть предмет относительно вертикальной оси, для его изображения потребуются уже 2 точки схода:</a:t>
            </a:r>
            <a:endParaRPr lang="en-US" sz="1600" dirty="0"/>
          </a:p>
        </p:txBody>
      </p:sp>
      <p:pic>
        <p:nvPicPr>
          <p:cNvPr id="7" name="Рисунок 6" descr="img29.jpg"/>
          <p:cNvPicPr>
            <a:picLocks noChangeAspect="1"/>
          </p:cNvPicPr>
          <p:nvPr/>
        </p:nvPicPr>
        <p:blipFill>
          <a:blip r:embed="rId4" cstate="print"/>
          <a:srcRect l="9902" r="14840"/>
          <a:stretch>
            <a:fillRect/>
          </a:stretch>
        </p:blipFill>
        <p:spPr>
          <a:xfrm>
            <a:off x="755576" y="1988840"/>
            <a:ext cx="2736304" cy="2726922"/>
          </a:xfrm>
          <a:prstGeom prst="rect">
            <a:avLst/>
          </a:prstGeom>
        </p:spPr>
      </p:pic>
      <p:pic>
        <p:nvPicPr>
          <p:cNvPr id="8" name="Рисунок 7" descr="s120ж0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3635896" y="2276872"/>
            <a:ext cx="4771057" cy="2487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153400" cy="5029200"/>
          </a:xfrm>
        </p:spPr>
        <p:txBody>
          <a:bodyPr/>
          <a:lstStyle/>
          <a:p>
            <a:pPr marL="0" indent="0"/>
            <a:r>
              <a:rPr lang="ru-RU" sz="1600" dirty="0" smtClean="0"/>
              <a:t>Предметы, находящиеся внутри помещения, подчиняются общим законам перспективы. Линия горизонта в комнате, как и на улице, проходит на уровне глаз.</a:t>
            </a:r>
            <a:endParaRPr lang="en-US" sz="1600" dirty="0"/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064" y="2062843"/>
            <a:ext cx="7884368" cy="302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153400" cy="5029200"/>
          </a:xfrm>
        </p:spPr>
        <p:txBody>
          <a:bodyPr/>
          <a:lstStyle/>
          <a:p>
            <a:pPr marL="0" indent="0"/>
            <a:r>
              <a:rPr lang="ru-RU" sz="1600" dirty="0" smtClean="0"/>
              <a:t>Если вы вытянете руки параллельно сторонам куба (здания), вы покажете прямо на точки схода: </a:t>
            </a:r>
            <a:endParaRPr lang="en-US" sz="1600" dirty="0"/>
          </a:p>
        </p:txBody>
      </p:sp>
      <p:pic>
        <p:nvPicPr>
          <p:cNvPr id="24578" name="Picture 2" descr="Если вы вытянете руки параллельно сторонам куба (здания), вы покажете прямо на точки схода: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38981" t="31053" r="9687" b="22826"/>
          <a:stretch>
            <a:fillRect/>
          </a:stretch>
        </p:blipFill>
        <p:spPr bwMode="auto">
          <a:xfrm>
            <a:off x="1907704" y="1844824"/>
            <a:ext cx="5760640" cy="3881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1048" y="914400"/>
            <a:ext cx="8153400" cy="5029200"/>
          </a:xfrm>
        </p:spPr>
        <p:txBody>
          <a:bodyPr/>
          <a:lstStyle/>
          <a:p>
            <a:r>
              <a:rPr lang="ru-RU" sz="1600" dirty="0" smtClean="0"/>
              <a:t>      Самая частая ошибка, которую допускают при построении </a:t>
            </a:r>
            <a:r>
              <a:rPr lang="ru-RU" sz="1600" dirty="0"/>
              <a:t> угловой </a:t>
            </a:r>
            <a:r>
              <a:rPr lang="ru-RU" sz="1600" dirty="0" smtClean="0"/>
              <a:t>перспективы, это слишком близко расположенные точки схода параллельных линий: </a:t>
            </a:r>
          </a:p>
          <a:p>
            <a:r>
              <a:rPr lang="ru-RU" sz="1600" i="1" dirty="0" smtClean="0"/>
              <a:t>      Проверить себя очень просто: ближайший к вам угол прямоугольного предмета в перспективном рисунке должен выглядеть тупым. Если этот угол 90` или меньше, значит точки схода слишком сблизились друг с другом.</a:t>
            </a:r>
            <a:r>
              <a:rPr lang="ru-RU" sz="1600" dirty="0" smtClean="0"/>
              <a:t> </a:t>
            </a:r>
          </a:p>
          <a:p>
            <a:pPr marL="0" indent="0"/>
            <a:endParaRPr lang="en-US" sz="1600" dirty="0"/>
          </a:p>
        </p:txBody>
      </p:sp>
      <p:pic>
        <p:nvPicPr>
          <p:cNvPr id="20482" name="Picture 2" descr="https://demiart.ru/forum/journal_uploads10/j2445845_1472144080.jpg"/>
          <p:cNvPicPr>
            <a:picLocks noChangeAspect="1" noChangeArrowheads="1"/>
          </p:cNvPicPr>
          <p:nvPr/>
        </p:nvPicPr>
        <p:blipFill>
          <a:blip r:embed="rId4" cstate="print"/>
          <a:srcRect l="6048"/>
          <a:stretch>
            <a:fillRect/>
          </a:stretch>
        </p:blipFill>
        <p:spPr bwMode="auto">
          <a:xfrm>
            <a:off x="2411760" y="2482180"/>
            <a:ext cx="4474468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994520"/>
            <a:ext cx="2448272" cy="3450704"/>
          </a:xfrm>
        </p:spPr>
        <p:txBody>
          <a:bodyPr/>
          <a:lstStyle/>
          <a:p>
            <a:pPr marL="0" indent="0"/>
            <a:r>
              <a:rPr lang="ru-RU" sz="1600" dirty="0" smtClean="0"/>
              <a:t>Поскольку расположение точек схода зависит от того, как развернут предмет к художнику, в одном и том же рисунке может быть как центральная , так и  </a:t>
            </a:r>
            <a:r>
              <a:rPr lang="ru-RU" sz="1600" dirty="0"/>
              <a:t>угловая перспектива</a:t>
            </a:r>
            <a:r>
              <a:rPr lang="ru-RU" sz="1600" dirty="0" smtClean="0"/>
              <a:t> : </a:t>
            </a:r>
            <a:endParaRPr lang="en-US" sz="1600" dirty="0"/>
          </a:p>
        </p:txBody>
      </p:sp>
      <p:pic>
        <p:nvPicPr>
          <p:cNvPr id="3" name="Рисунок 2" descr="f_v-masterskoy_hromyh-_-nataliya-_128758679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779912" y="188640"/>
            <a:ext cx="4392488" cy="630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60648"/>
            <a:ext cx="8153400" cy="354360"/>
          </a:xfrm>
        </p:spPr>
        <p:txBody>
          <a:bodyPr/>
          <a:lstStyle/>
          <a:p>
            <a:pPr marL="0" indent="0"/>
            <a:r>
              <a:rPr lang="ru-RU" sz="1600" dirty="0" smtClean="0"/>
              <a:t>Примеры работ:</a:t>
            </a:r>
            <a:endParaRPr lang="en-US" sz="1600" dirty="0"/>
          </a:p>
        </p:txBody>
      </p:sp>
      <p:pic>
        <p:nvPicPr>
          <p:cNvPr id="3" name="Рисунок 2" descr="3e12a4562c51628d5115564815204f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32656"/>
            <a:ext cx="4726240" cy="59801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60648"/>
            <a:ext cx="8153400" cy="354360"/>
          </a:xfrm>
        </p:spPr>
        <p:txBody>
          <a:bodyPr/>
          <a:lstStyle/>
          <a:p>
            <a:pPr marL="0" indent="0"/>
            <a:r>
              <a:rPr lang="ru-RU" sz="1600" dirty="0" smtClean="0"/>
              <a:t>Примеры работ:</a:t>
            </a:r>
            <a:endParaRPr lang="en-US" sz="1600" dirty="0"/>
          </a:p>
        </p:txBody>
      </p:sp>
      <p:pic>
        <p:nvPicPr>
          <p:cNvPr id="4" name="Рисунок 3" descr="09508ab8b4317d659187f14ec1b508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9401" y="0"/>
            <a:ext cx="9226009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essive_scan">
  <a:themeElements>
    <a:clrScheme name="the_world_as_it_turn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e_world_as_it_turns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e_world_as_it_tur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world_as_it_tur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progressive_scan</Template>
  <TotalTime>145</TotalTime>
  <Words>321</Words>
  <Application>Microsoft Office PowerPoint</Application>
  <PresentationFormat>Экран (4:3)</PresentationFormat>
  <Paragraphs>47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progressive_scan</vt:lpstr>
      <vt:lpstr>Линейно-конструктивный рисунок</vt:lpstr>
      <vt:lpstr>Тема: Линейно-конструктивный рисунок. Натюрморт в интерьере с масштабным предметом.    Задачи: Линейно-конструктивная зарисовка угла интерьера (комната, коридор) с введением масштабного предмета (стол, стул и др.) соотношение масштаба предмета с пространством интерьера. Компоновка изображения в листе. Построение фрагмента интерьера с учетом линейной и воздушной перспективы. Прокладка тона в собственных и падающих тенях. Освещение направленное.  Формат А3. Материал: графитный карандаш.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Важно:</vt:lpstr>
      <vt:lpstr>Важно: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Линейно-конструктивный рисунок</dc:title>
  <dc:creator>Юля</dc:creator>
  <cp:lastModifiedBy>Юля</cp:lastModifiedBy>
  <cp:revision>21</cp:revision>
  <dcterms:created xsi:type="dcterms:W3CDTF">2020-04-07T15:29:17Z</dcterms:created>
  <dcterms:modified xsi:type="dcterms:W3CDTF">2020-04-07T20:16:25Z</dcterms:modified>
</cp:coreProperties>
</file>